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7" r:id="rId2"/>
    <p:sldId id="258" r:id="rId3"/>
    <p:sldId id="259" r:id="rId4"/>
    <p:sldId id="267" r:id="rId5"/>
    <p:sldId id="275" r:id="rId6"/>
    <p:sldId id="278" r:id="rId7"/>
    <p:sldId id="260" r:id="rId8"/>
    <p:sldId id="268" r:id="rId9"/>
    <p:sldId id="276" r:id="rId10"/>
    <p:sldId id="277" r:id="rId11"/>
    <p:sldId id="279" r:id="rId12"/>
    <p:sldId id="274" r:id="rId13"/>
    <p:sldId id="272" r:id="rId14"/>
    <p:sldId id="280" r:id="rId15"/>
    <p:sldId id="273"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8" d="100"/>
          <a:sy n="78" d="100"/>
        </p:scale>
        <p:origin x="1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ABBA-697B-422C-A581-9CDF0B4B50F3}" type="datetimeFigureOut">
              <a:rPr lang="en-US" smtClean="0"/>
              <a:t>6/8/2017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45757-638F-4013-8C8B-1EDAF794603B}" type="slidenum">
              <a:rPr lang="en-US" smtClean="0"/>
              <a:t>‹#›</a:t>
            </a:fld>
            <a:endParaRPr lang="en-US" dirty="0"/>
          </a:p>
        </p:txBody>
      </p:sp>
    </p:spTree>
    <p:extLst>
      <p:ext uri="{BB962C8B-B14F-4D97-AF65-F5344CB8AC3E}">
        <p14:creationId xmlns:p14="http://schemas.microsoft.com/office/powerpoint/2010/main" val="124476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No matter what your</a:t>
            </a:r>
            <a:r>
              <a:rPr lang="en-US" baseline="0" dirty="0" smtClean="0"/>
              <a:t> topic, you are there for a reason.  You have to adopt an attitude that your content matters.</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2</a:t>
            </a:fld>
            <a:endParaRPr lang="en-US" dirty="0"/>
          </a:p>
        </p:txBody>
      </p:sp>
    </p:spTree>
    <p:extLst>
      <p:ext uri="{BB962C8B-B14F-4D97-AF65-F5344CB8AC3E}">
        <p14:creationId xmlns:p14="http://schemas.microsoft.com/office/powerpoint/2010/main" val="303057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11</a:t>
            </a:fld>
            <a:endParaRPr lang="en-US"/>
          </a:p>
        </p:txBody>
      </p:sp>
    </p:spTree>
    <p:extLst>
      <p:ext uri="{BB962C8B-B14F-4D97-AF65-F5344CB8AC3E}">
        <p14:creationId xmlns:p14="http://schemas.microsoft.com/office/powerpoint/2010/main" val="18327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12</a:t>
            </a:fld>
            <a:endParaRPr lang="en-US"/>
          </a:p>
        </p:txBody>
      </p:sp>
    </p:spTree>
    <p:extLst>
      <p:ext uri="{BB962C8B-B14F-4D97-AF65-F5344CB8AC3E}">
        <p14:creationId xmlns:p14="http://schemas.microsoft.com/office/powerpoint/2010/main" val="157499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13</a:t>
            </a:fld>
            <a:endParaRPr lang="en-US"/>
          </a:p>
        </p:txBody>
      </p:sp>
    </p:spTree>
    <p:extLst>
      <p:ext uri="{BB962C8B-B14F-4D97-AF65-F5344CB8AC3E}">
        <p14:creationId xmlns:p14="http://schemas.microsoft.com/office/powerpoint/2010/main" val="1878867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14</a:t>
            </a:fld>
            <a:endParaRPr lang="en-US"/>
          </a:p>
        </p:txBody>
      </p:sp>
    </p:spTree>
    <p:extLst>
      <p:ext uri="{BB962C8B-B14F-4D97-AF65-F5344CB8AC3E}">
        <p14:creationId xmlns:p14="http://schemas.microsoft.com/office/powerpoint/2010/main" val="151958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15</a:t>
            </a:fld>
            <a:endParaRPr lang="en-US" dirty="0"/>
          </a:p>
        </p:txBody>
      </p:sp>
    </p:spTree>
    <p:extLst>
      <p:ext uri="{BB962C8B-B14F-4D97-AF65-F5344CB8AC3E}">
        <p14:creationId xmlns:p14="http://schemas.microsoft.com/office/powerpoint/2010/main" val="283681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16</a:t>
            </a:fld>
            <a:endParaRPr lang="en-US"/>
          </a:p>
        </p:txBody>
      </p:sp>
    </p:spTree>
    <p:extLst>
      <p:ext uri="{BB962C8B-B14F-4D97-AF65-F5344CB8AC3E}">
        <p14:creationId xmlns:p14="http://schemas.microsoft.com/office/powerpoint/2010/main" val="165539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t>3</a:t>
            </a:fld>
            <a:endParaRPr lang="en-US" dirty="0"/>
          </a:p>
        </p:txBody>
      </p:sp>
    </p:spTree>
    <p:extLst>
      <p:ext uri="{BB962C8B-B14F-4D97-AF65-F5344CB8AC3E}">
        <p14:creationId xmlns:p14="http://schemas.microsoft.com/office/powerpoint/2010/main" val="50246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t>4</a:t>
            </a:fld>
            <a:endParaRPr lang="en-US" dirty="0"/>
          </a:p>
        </p:txBody>
      </p:sp>
    </p:spTree>
    <p:extLst>
      <p:ext uri="{BB962C8B-B14F-4D97-AF65-F5344CB8AC3E}">
        <p14:creationId xmlns:p14="http://schemas.microsoft.com/office/powerpoint/2010/main" val="253160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t>5</a:t>
            </a:fld>
            <a:endParaRPr lang="en-US" dirty="0"/>
          </a:p>
        </p:txBody>
      </p:sp>
    </p:spTree>
    <p:extLst>
      <p:ext uri="{BB962C8B-B14F-4D97-AF65-F5344CB8AC3E}">
        <p14:creationId xmlns:p14="http://schemas.microsoft.com/office/powerpoint/2010/main" val="199710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t>6</a:t>
            </a:fld>
            <a:endParaRPr lang="en-US" dirty="0"/>
          </a:p>
        </p:txBody>
      </p:sp>
    </p:spTree>
    <p:extLst>
      <p:ext uri="{BB962C8B-B14F-4D97-AF65-F5344CB8AC3E}">
        <p14:creationId xmlns:p14="http://schemas.microsoft.com/office/powerpoint/2010/main" val="145980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7</a:t>
            </a:fld>
            <a:endParaRPr lang="en-US" dirty="0"/>
          </a:p>
        </p:txBody>
      </p:sp>
    </p:spTree>
    <p:extLst>
      <p:ext uri="{BB962C8B-B14F-4D97-AF65-F5344CB8AC3E}">
        <p14:creationId xmlns:p14="http://schemas.microsoft.com/office/powerpoint/2010/main" val="72860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8</a:t>
            </a:fld>
            <a:endParaRPr lang="en-US" dirty="0"/>
          </a:p>
        </p:txBody>
      </p:sp>
    </p:spTree>
    <p:extLst>
      <p:ext uri="{BB962C8B-B14F-4D97-AF65-F5344CB8AC3E}">
        <p14:creationId xmlns:p14="http://schemas.microsoft.com/office/powerpoint/2010/main" val="180952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9</a:t>
            </a:fld>
            <a:endParaRPr lang="en-US"/>
          </a:p>
        </p:txBody>
      </p:sp>
    </p:spTree>
    <p:extLst>
      <p:ext uri="{BB962C8B-B14F-4D97-AF65-F5344CB8AC3E}">
        <p14:creationId xmlns:p14="http://schemas.microsoft.com/office/powerpoint/2010/main" val="107678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10</a:t>
            </a:fld>
            <a:endParaRPr lang="en-US"/>
          </a:p>
        </p:txBody>
      </p:sp>
    </p:spTree>
    <p:extLst>
      <p:ext uri="{BB962C8B-B14F-4D97-AF65-F5344CB8AC3E}">
        <p14:creationId xmlns:p14="http://schemas.microsoft.com/office/powerpoint/2010/main" val="388773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361633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400253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110773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189036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126309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317874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409953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85717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312493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269506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369089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9C9B3-3C8C-4381-9F40-22051E4CC5C5}" type="datetimeFigureOut">
              <a:rPr lang="en-US" smtClean="0"/>
              <a:t>6/8/2017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F449C-BA7B-4FC4-AE8B-E509FC3DF784}" type="slidenum">
              <a:rPr lang="en-US" smtClean="0"/>
              <a:t>‹#›</a:t>
            </a:fld>
            <a:endParaRPr lang="en-US" dirty="0"/>
          </a:p>
        </p:txBody>
      </p:sp>
    </p:spTree>
    <p:extLst>
      <p:ext uri="{BB962C8B-B14F-4D97-AF65-F5344CB8AC3E}">
        <p14:creationId xmlns:p14="http://schemas.microsoft.com/office/powerpoint/2010/main" val="2879458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47800" y="0"/>
            <a:ext cx="9296400" cy="68580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2265170" y="3657600"/>
            <a:ext cx="7412231" cy="1752600"/>
          </a:xfrm>
        </p:spPr>
        <p:txBody>
          <a:bodyPr>
            <a:noAutofit/>
          </a:bodyPr>
          <a:lstStyle/>
          <a:p>
            <a:pPr algn="l"/>
            <a:r>
              <a:rPr lang="en-US" sz="3600" b="1" dirty="0">
                <a:solidFill>
                  <a:schemeClr val="bg1"/>
                </a:solidFill>
              </a:rPr>
              <a:t>Painless Presentations:</a:t>
            </a:r>
          </a:p>
          <a:p>
            <a:pPr algn="l"/>
            <a:r>
              <a:rPr lang="en-US" b="1" dirty="0">
                <a:solidFill>
                  <a:schemeClr val="bg1"/>
                </a:solidFill>
              </a:rPr>
              <a:t>Overcoming the pitfalls of public </a:t>
            </a:r>
            <a:r>
              <a:rPr lang="en-US" b="1" dirty="0" smtClean="0">
                <a:solidFill>
                  <a:schemeClr val="bg1"/>
                </a:solidFill>
              </a:rPr>
              <a:t>speaking</a:t>
            </a:r>
          </a:p>
          <a:p>
            <a:pPr algn="l"/>
            <a:r>
              <a:rPr lang="en-US" sz="3200" b="1" dirty="0" smtClean="0">
                <a:solidFill>
                  <a:schemeClr val="bg1"/>
                </a:solidFill>
              </a:rPr>
              <a:t>Delivery</a:t>
            </a:r>
            <a:endParaRPr lang="en-US" sz="32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6125">
            <a:off x="6038905" y="1115240"/>
            <a:ext cx="3636605" cy="242440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8401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392865" y="2558902"/>
            <a:ext cx="10185991" cy="2640419"/>
          </a:xfrm>
        </p:spPr>
        <p:txBody>
          <a:bodyPr>
            <a:noAutofit/>
          </a:bodyPr>
          <a:lstStyle/>
          <a:p>
            <a:pPr marL="0" indent="0">
              <a:lnSpc>
                <a:spcPct val="150000"/>
              </a:lnSpc>
              <a:buNone/>
            </a:pPr>
            <a:r>
              <a:rPr lang="en-US" sz="3200" dirty="0" smtClean="0">
                <a:solidFill>
                  <a:schemeClr val="bg1"/>
                </a:solidFill>
              </a:rPr>
              <a:t>Slow down and say each word with meaning</a:t>
            </a:r>
          </a:p>
          <a:p>
            <a:pPr marL="0" indent="0">
              <a:lnSpc>
                <a:spcPct val="150000"/>
              </a:lnSpc>
              <a:buNone/>
            </a:pPr>
            <a:r>
              <a:rPr lang="en-US" sz="3200" dirty="0" smtClean="0">
                <a:solidFill>
                  <a:schemeClr val="bg1"/>
                </a:solidFill>
              </a:rPr>
              <a:t>Be careful to pronounce words properly and clearly</a:t>
            </a:r>
          </a:p>
          <a:p>
            <a:pPr marL="0" indent="0">
              <a:lnSpc>
                <a:spcPct val="150000"/>
              </a:lnSpc>
              <a:buNone/>
            </a:pPr>
            <a:r>
              <a:rPr lang="en-US" sz="3200" dirty="0" smtClean="0">
                <a:solidFill>
                  <a:schemeClr val="bg1"/>
                </a:solidFill>
              </a:rPr>
              <a:t>Practice difficult words</a:t>
            </a:r>
            <a:endParaRPr lang="en-US" sz="3200" dirty="0">
              <a:solidFill>
                <a:schemeClr val="bg1"/>
              </a:solidFill>
            </a:endParaRPr>
          </a:p>
        </p:txBody>
      </p:sp>
      <p:sp>
        <p:nvSpPr>
          <p:cNvPr id="15" name="Title 1"/>
          <p:cNvSpPr txBox="1">
            <a:spLocks/>
          </p:cNvSpPr>
          <p:nvPr/>
        </p:nvSpPr>
        <p:spPr>
          <a:xfrm>
            <a:off x="1392865" y="639657"/>
            <a:ext cx="7161028"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Be deliberate</a:t>
            </a:r>
            <a:endParaRPr lang="en-US" sz="4000" dirty="0">
              <a:solidFill>
                <a:schemeClr val="bg1"/>
              </a:solidFill>
            </a:endParaRPr>
          </a:p>
        </p:txBody>
      </p:sp>
      <p:cxnSp>
        <p:nvCxnSpPr>
          <p:cNvPr id="7" name="Straight Connector 6"/>
          <p:cNvCxnSpPr/>
          <p:nvPr/>
        </p:nvCxnSpPr>
        <p:spPr>
          <a:xfrm>
            <a:off x="1392865" y="2052083"/>
            <a:ext cx="811264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74572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392865" y="2558902"/>
            <a:ext cx="10185991" cy="2640419"/>
          </a:xfrm>
        </p:spPr>
        <p:txBody>
          <a:bodyPr>
            <a:noAutofit/>
          </a:bodyPr>
          <a:lstStyle/>
          <a:p>
            <a:pPr marL="0" indent="0">
              <a:lnSpc>
                <a:spcPct val="150000"/>
              </a:lnSpc>
              <a:buNone/>
            </a:pPr>
            <a:r>
              <a:rPr lang="en-US" sz="3200" dirty="0" smtClean="0">
                <a:solidFill>
                  <a:schemeClr val="bg1"/>
                </a:solidFill>
              </a:rPr>
              <a:t>Don’t memorize </a:t>
            </a:r>
            <a:r>
              <a:rPr lang="en-US" sz="3200" dirty="0" smtClean="0">
                <a:solidFill>
                  <a:schemeClr val="bg1"/>
                </a:solidFill>
              </a:rPr>
              <a:t>every word of your </a:t>
            </a:r>
            <a:r>
              <a:rPr lang="en-US" sz="3200" dirty="0" smtClean="0">
                <a:solidFill>
                  <a:schemeClr val="bg1"/>
                </a:solidFill>
              </a:rPr>
              <a:t>speech</a:t>
            </a:r>
          </a:p>
          <a:p>
            <a:pPr marL="0" indent="0">
              <a:lnSpc>
                <a:spcPct val="150000"/>
              </a:lnSpc>
              <a:buNone/>
            </a:pPr>
            <a:r>
              <a:rPr lang="en-US" sz="3200" dirty="0" smtClean="0">
                <a:solidFill>
                  <a:schemeClr val="bg1"/>
                </a:solidFill>
              </a:rPr>
              <a:t>Use notes sparingly</a:t>
            </a:r>
          </a:p>
          <a:p>
            <a:pPr marL="0" indent="0">
              <a:lnSpc>
                <a:spcPct val="150000"/>
              </a:lnSpc>
              <a:buNone/>
            </a:pPr>
            <a:r>
              <a:rPr lang="en-US" sz="3200" dirty="0" smtClean="0">
                <a:solidFill>
                  <a:schemeClr val="bg1"/>
                </a:solidFill>
              </a:rPr>
              <a:t>Try to sound like you are having a conversation</a:t>
            </a:r>
            <a:endParaRPr lang="en-US" sz="3200" dirty="0">
              <a:solidFill>
                <a:schemeClr val="bg1"/>
              </a:solidFill>
            </a:endParaRPr>
          </a:p>
        </p:txBody>
      </p:sp>
      <p:sp>
        <p:nvSpPr>
          <p:cNvPr id="15" name="Title 1"/>
          <p:cNvSpPr txBox="1">
            <a:spLocks/>
          </p:cNvSpPr>
          <p:nvPr/>
        </p:nvSpPr>
        <p:spPr>
          <a:xfrm>
            <a:off x="1392865" y="639657"/>
            <a:ext cx="7161028"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Be conversational</a:t>
            </a:r>
            <a:endParaRPr lang="en-US" sz="4000" dirty="0">
              <a:solidFill>
                <a:schemeClr val="bg1"/>
              </a:solidFill>
            </a:endParaRPr>
          </a:p>
        </p:txBody>
      </p:sp>
      <p:cxnSp>
        <p:nvCxnSpPr>
          <p:cNvPr id="7" name="Straight Connector 6"/>
          <p:cNvCxnSpPr/>
          <p:nvPr/>
        </p:nvCxnSpPr>
        <p:spPr>
          <a:xfrm>
            <a:off x="1392865" y="2052083"/>
            <a:ext cx="811264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06784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41180" y="2614513"/>
            <a:ext cx="6453963" cy="106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bg1"/>
                </a:solidFill>
              </a:rPr>
              <a:t>Practice</a:t>
            </a:r>
            <a:endParaRPr lang="en-US" sz="5400" dirty="0">
              <a:solidFill>
                <a:schemeClr val="bg1"/>
              </a:solidFill>
            </a:endParaRPr>
          </a:p>
        </p:txBody>
      </p:sp>
      <p:sp>
        <p:nvSpPr>
          <p:cNvPr id="11" name="Oval 10"/>
          <p:cNvSpPr/>
          <p:nvPr/>
        </p:nvSpPr>
        <p:spPr>
          <a:xfrm>
            <a:off x="1279450" y="2573763"/>
            <a:ext cx="1143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rgbClr val="002060"/>
                </a:solidFill>
              </a:rPr>
              <a:t>3</a:t>
            </a:r>
          </a:p>
        </p:txBody>
      </p:sp>
      <p:pic>
        <p:nvPicPr>
          <p:cNvPr id="4098" name="Picture 2" descr="Piano, Lesson, Note, Music, Music Note, Play,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567" y="1339702"/>
            <a:ext cx="4644804" cy="471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61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967563" y="2549021"/>
            <a:ext cx="9948530" cy="1676400"/>
          </a:xfrm>
        </p:spPr>
        <p:txBody>
          <a:bodyPr>
            <a:noAutofit/>
          </a:bodyPr>
          <a:lstStyle/>
          <a:p>
            <a:pPr marL="0" indent="0">
              <a:buNone/>
            </a:pPr>
            <a:r>
              <a:rPr lang="en-US" sz="3200" dirty="0" smtClean="0">
                <a:solidFill>
                  <a:schemeClr val="bg1"/>
                </a:solidFill>
              </a:rPr>
              <a:t>Most people who make it look </a:t>
            </a:r>
            <a:r>
              <a:rPr lang="en-US" sz="3200" dirty="0" smtClean="0">
                <a:solidFill>
                  <a:schemeClr val="bg1"/>
                </a:solidFill>
              </a:rPr>
              <a:t>natural, </a:t>
            </a:r>
            <a:r>
              <a:rPr lang="en-US" sz="3200" dirty="0" smtClean="0">
                <a:solidFill>
                  <a:schemeClr val="bg1"/>
                </a:solidFill>
              </a:rPr>
              <a:t>practice. A lot.</a:t>
            </a:r>
          </a:p>
          <a:p>
            <a:pPr marL="0" indent="0">
              <a:buNone/>
            </a:pPr>
            <a:endParaRPr lang="en-US" sz="3200" dirty="0">
              <a:solidFill>
                <a:schemeClr val="bg1"/>
              </a:solidFill>
            </a:endParaRPr>
          </a:p>
          <a:p>
            <a:pPr marL="0" indent="0">
              <a:buNone/>
            </a:pPr>
            <a:r>
              <a:rPr lang="en-US" sz="3200" dirty="0" smtClean="0">
                <a:solidFill>
                  <a:schemeClr val="bg1"/>
                </a:solidFill>
              </a:rPr>
              <a:t>You should always run through your speech several times</a:t>
            </a:r>
          </a:p>
          <a:p>
            <a:pPr marL="0" indent="0">
              <a:buNone/>
            </a:pPr>
            <a:endParaRPr lang="en-US" sz="3200" dirty="0">
              <a:solidFill>
                <a:schemeClr val="bg1"/>
              </a:solidFill>
            </a:endParaRPr>
          </a:p>
          <a:p>
            <a:pPr marL="0" indent="0">
              <a:buNone/>
            </a:pPr>
            <a:r>
              <a:rPr lang="en-US" sz="3200" dirty="0" smtClean="0">
                <a:solidFill>
                  <a:schemeClr val="bg1"/>
                </a:solidFill>
              </a:rPr>
              <a:t>Know how long it takes and where you stumble</a:t>
            </a:r>
            <a:endParaRPr lang="en-US" sz="3000" dirty="0">
              <a:solidFill>
                <a:schemeClr val="bg1"/>
              </a:solidFill>
            </a:endParaRPr>
          </a:p>
          <a:p>
            <a:pPr marL="742950" indent="-742950">
              <a:buFont typeface="+mj-lt"/>
              <a:buAutoNum type="arabicPeriod"/>
            </a:pPr>
            <a:endParaRPr lang="en-US" sz="3200" dirty="0">
              <a:solidFill>
                <a:schemeClr val="bg1"/>
              </a:solidFill>
            </a:endParaRPr>
          </a:p>
          <a:p>
            <a:pPr marL="0" indent="0">
              <a:buNone/>
            </a:pPr>
            <a:r>
              <a:rPr lang="en-US" sz="3200" dirty="0" smtClean="0">
                <a:solidFill>
                  <a:schemeClr val="bg1"/>
                </a:solidFill>
              </a:rPr>
              <a:t> </a:t>
            </a:r>
            <a:endParaRPr lang="en-US" sz="3200" dirty="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Practice makes it look natural</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72896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937437" y="2283207"/>
            <a:ext cx="9948530" cy="1676400"/>
          </a:xfrm>
        </p:spPr>
        <p:txBody>
          <a:bodyPr>
            <a:noAutofit/>
          </a:bodyPr>
          <a:lstStyle/>
          <a:p>
            <a:pPr marL="0" indent="0">
              <a:buNone/>
            </a:pPr>
            <a:r>
              <a:rPr lang="en-US" sz="3200" dirty="0" smtClean="0">
                <a:solidFill>
                  <a:schemeClr val="bg1"/>
                </a:solidFill>
              </a:rPr>
              <a:t>Say the words out loud</a:t>
            </a:r>
          </a:p>
          <a:p>
            <a:pPr marL="0" indent="0">
              <a:buNone/>
            </a:pPr>
            <a:endParaRPr lang="en-US" sz="3200" dirty="0">
              <a:solidFill>
                <a:schemeClr val="bg1"/>
              </a:solidFill>
            </a:endParaRPr>
          </a:p>
          <a:p>
            <a:pPr marL="0" indent="0">
              <a:buNone/>
            </a:pPr>
            <a:r>
              <a:rPr lang="en-US" sz="3200" dirty="0" smtClean="0">
                <a:solidFill>
                  <a:schemeClr val="bg1"/>
                </a:solidFill>
              </a:rPr>
              <a:t>Practice standing up </a:t>
            </a:r>
          </a:p>
          <a:p>
            <a:pPr marL="0" indent="0">
              <a:buNone/>
            </a:pPr>
            <a:endParaRPr lang="en-US" sz="3200" dirty="0">
              <a:solidFill>
                <a:schemeClr val="bg1"/>
              </a:solidFill>
            </a:endParaRPr>
          </a:p>
          <a:p>
            <a:pPr marL="0" indent="0">
              <a:buNone/>
            </a:pPr>
            <a:r>
              <a:rPr lang="en-US" sz="3200" dirty="0" smtClean="0">
                <a:solidFill>
                  <a:schemeClr val="bg1"/>
                </a:solidFill>
              </a:rPr>
              <a:t>Practice in front of a mirror, a friend, or even a wall</a:t>
            </a:r>
          </a:p>
          <a:p>
            <a:pPr marL="0" indent="0">
              <a:buNone/>
            </a:pPr>
            <a:endParaRPr lang="en-US" sz="3200" dirty="0">
              <a:solidFill>
                <a:schemeClr val="bg1"/>
              </a:solidFill>
            </a:endParaRPr>
          </a:p>
          <a:p>
            <a:pPr marL="0" indent="0">
              <a:buNone/>
            </a:pPr>
            <a:r>
              <a:rPr lang="en-US" sz="3200" dirty="0" smtClean="0">
                <a:solidFill>
                  <a:schemeClr val="bg1"/>
                </a:solidFill>
              </a:rPr>
              <a:t>Try filming it and watching it bag</a:t>
            </a:r>
            <a:endParaRPr lang="en-US" sz="3000" dirty="0">
              <a:solidFill>
                <a:schemeClr val="bg1"/>
              </a:solidFill>
            </a:endParaRPr>
          </a:p>
          <a:p>
            <a:pPr marL="742950" indent="-742950">
              <a:buFont typeface="+mj-lt"/>
              <a:buAutoNum type="arabicPeriod"/>
            </a:pPr>
            <a:endParaRPr lang="en-US" sz="3200" dirty="0">
              <a:solidFill>
                <a:schemeClr val="bg1"/>
              </a:solidFill>
            </a:endParaRPr>
          </a:p>
          <a:p>
            <a:pPr marL="0" indent="0">
              <a:buNone/>
            </a:pPr>
            <a:r>
              <a:rPr lang="en-US" sz="3200" dirty="0" smtClean="0">
                <a:solidFill>
                  <a:schemeClr val="bg1"/>
                </a:solidFill>
              </a:rPr>
              <a:t> </a:t>
            </a:r>
            <a:endParaRPr lang="en-US" sz="3200" dirty="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Practice properly</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8471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194125" y="2208027"/>
            <a:ext cx="9948530" cy="1676400"/>
          </a:xfrm>
        </p:spPr>
        <p:txBody>
          <a:bodyPr>
            <a:noAutofit/>
          </a:bodyPr>
          <a:lstStyle/>
          <a:p>
            <a:pPr marL="0" indent="0">
              <a:buNone/>
            </a:pPr>
            <a:r>
              <a:rPr lang="en-US" sz="3200" dirty="0" smtClean="0">
                <a:solidFill>
                  <a:schemeClr val="bg1"/>
                </a:solidFill>
              </a:rPr>
              <a:t>Presentation Body</a:t>
            </a:r>
          </a:p>
          <a:p>
            <a:pPr marL="742950" indent="-742950">
              <a:buFont typeface="+mj-lt"/>
              <a:buAutoNum type="arabicPeriod"/>
            </a:pPr>
            <a:r>
              <a:rPr lang="en-US" sz="3200" dirty="0" smtClean="0">
                <a:solidFill>
                  <a:schemeClr val="bg1"/>
                </a:solidFill>
              </a:rPr>
              <a:t>Point 1</a:t>
            </a:r>
          </a:p>
          <a:p>
            <a:pPr lvl="1"/>
            <a:r>
              <a:rPr lang="en-US" sz="2800" dirty="0" smtClean="0">
                <a:solidFill>
                  <a:schemeClr val="bg1"/>
                </a:solidFill>
              </a:rPr>
              <a:t>Transition statement (“The next point I want to discuss…”)</a:t>
            </a:r>
          </a:p>
          <a:p>
            <a:pPr marL="742950" indent="-742950">
              <a:buFont typeface="+mj-lt"/>
              <a:buAutoNum type="arabicPeriod"/>
            </a:pPr>
            <a:r>
              <a:rPr lang="en-US" sz="3200" dirty="0" smtClean="0">
                <a:solidFill>
                  <a:schemeClr val="bg1"/>
                </a:solidFill>
              </a:rPr>
              <a:t>Point 2</a:t>
            </a:r>
          </a:p>
          <a:p>
            <a:pPr marL="914400" lvl="2" indent="-457200">
              <a:spcBef>
                <a:spcPts val="1000"/>
              </a:spcBef>
            </a:pPr>
            <a:r>
              <a:rPr lang="en-US" sz="2800" dirty="0" smtClean="0">
                <a:solidFill>
                  <a:schemeClr val="bg1"/>
                </a:solidFill>
              </a:rPr>
              <a:t>Transition statement (“Now that we’ve thought about...”)</a:t>
            </a:r>
            <a:endParaRPr lang="en-US" sz="3200" dirty="0" smtClean="0">
              <a:solidFill>
                <a:schemeClr val="bg1"/>
              </a:solidFill>
            </a:endParaRPr>
          </a:p>
          <a:p>
            <a:pPr marL="742950" indent="-742950">
              <a:buFont typeface="+mj-lt"/>
              <a:buAutoNum type="arabicPeriod"/>
            </a:pPr>
            <a:r>
              <a:rPr lang="en-US" sz="3200" dirty="0" smtClean="0">
                <a:solidFill>
                  <a:schemeClr val="bg1"/>
                </a:solidFill>
              </a:rPr>
              <a:t>Point 3</a:t>
            </a:r>
            <a:endParaRPr lang="en-US" sz="3200" dirty="0">
              <a:solidFill>
                <a:schemeClr val="bg1"/>
              </a:solidFill>
            </a:endParaRPr>
          </a:p>
          <a:p>
            <a:pPr marL="914400" lvl="3" indent="-457200">
              <a:spcBef>
                <a:spcPts val="1000"/>
              </a:spcBef>
            </a:pPr>
            <a:r>
              <a:rPr lang="en-US" sz="2600" dirty="0">
                <a:solidFill>
                  <a:schemeClr val="bg1"/>
                </a:solidFill>
              </a:rPr>
              <a:t>T</a:t>
            </a:r>
            <a:r>
              <a:rPr lang="en-US" sz="2800" dirty="0">
                <a:solidFill>
                  <a:schemeClr val="bg1"/>
                </a:solidFill>
              </a:rPr>
              <a:t>ransition </a:t>
            </a:r>
            <a:r>
              <a:rPr lang="en-US" sz="2800" dirty="0" smtClean="0">
                <a:solidFill>
                  <a:schemeClr val="bg1"/>
                </a:solidFill>
              </a:rPr>
              <a:t>statement (“We’ve covered…”)</a:t>
            </a:r>
            <a:endParaRPr lang="en-US" sz="3000" dirty="0">
              <a:solidFill>
                <a:schemeClr val="bg1"/>
              </a:solidFill>
            </a:endParaRPr>
          </a:p>
          <a:p>
            <a:pPr marL="742950" indent="-742950">
              <a:buFont typeface="+mj-lt"/>
              <a:buAutoNum type="arabicPeriod"/>
            </a:pPr>
            <a:endParaRPr lang="en-US" sz="3200" dirty="0">
              <a:solidFill>
                <a:schemeClr val="bg1"/>
              </a:solidFill>
            </a:endParaRPr>
          </a:p>
          <a:p>
            <a:pPr marL="0" indent="0">
              <a:buNone/>
            </a:pPr>
            <a:r>
              <a:rPr lang="en-US" sz="3200" dirty="0" smtClean="0">
                <a:solidFill>
                  <a:schemeClr val="bg1"/>
                </a:solidFill>
              </a:rPr>
              <a:t> </a:t>
            </a:r>
            <a:endParaRPr lang="en-US" sz="3200" dirty="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Organize Content: </a:t>
            </a:r>
          </a:p>
          <a:p>
            <a:pPr algn="l"/>
            <a:r>
              <a:rPr lang="en-US" sz="3600" dirty="0" smtClean="0">
                <a:solidFill>
                  <a:schemeClr val="bg1"/>
                </a:solidFill>
              </a:rPr>
              <a:t>Think about moving between points</a:t>
            </a:r>
            <a:endParaRPr lang="en-US" sz="3600" dirty="0">
              <a:solidFill>
                <a:schemeClr val="bg1"/>
              </a:solidFill>
            </a:endParaRPr>
          </a:p>
        </p:txBody>
      </p:sp>
    </p:spTree>
    <p:extLst>
      <p:ext uri="{BB962C8B-B14F-4D97-AF65-F5344CB8AC3E}">
        <p14:creationId xmlns:p14="http://schemas.microsoft.com/office/powerpoint/2010/main" val="2450573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41180" y="2614513"/>
            <a:ext cx="6453963" cy="106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bg1"/>
                </a:solidFill>
              </a:rPr>
              <a:t>Your body is a tool</a:t>
            </a:r>
          </a:p>
          <a:p>
            <a:pPr algn="l"/>
            <a:r>
              <a:rPr lang="en-US" sz="3600" dirty="0" smtClean="0">
                <a:solidFill>
                  <a:schemeClr val="bg1"/>
                </a:solidFill>
              </a:rPr>
              <a:t>Use it well</a:t>
            </a:r>
            <a:endParaRPr lang="en-US" sz="3600" dirty="0">
              <a:solidFill>
                <a:schemeClr val="bg1"/>
              </a:solidFill>
            </a:endParaRPr>
          </a:p>
        </p:txBody>
      </p:sp>
      <p:sp>
        <p:nvSpPr>
          <p:cNvPr id="11" name="Oval 10"/>
          <p:cNvSpPr/>
          <p:nvPr/>
        </p:nvSpPr>
        <p:spPr>
          <a:xfrm>
            <a:off x="1279450" y="2573763"/>
            <a:ext cx="1143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smtClean="0">
                <a:solidFill>
                  <a:srgbClr val="002060"/>
                </a:solidFill>
              </a:rPr>
              <a:t>!</a:t>
            </a:r>
            <a:endParaRPr lang="en-US" sz="4400" dirty="0">
              <a:solidFill>
                <a:srgbClr val="002060"/>
              </a:solidFill>
            </a:endParaRPr>
          </a:p>
        </p:txBody>
      </p:sp>
    </p:spTree>
    <p:extLst>
      <p:ext uri="{BB962C8B-B14F-4D97-AF65-F5344CB8AC3E}">
        <p14:creationId xmlns:p14="http://schemas.microsoft.com/office/powerpoint/2010/main" val="359896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47800" y="0"/>
            <a:ext cx="9296400" cy="68580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1828800" y="644714"/>
            <a:ext cx="3733800" cy="10316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bg1"/>
                </a:solidFill>
              </a:rPr>
              <a:t>Delivery</a:t>
            </a:r>
            <a:endParaRPr lang="en-US" sz="88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1" y="2587734"/>
            <a:ext cx="4450329" cy="33370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p:cNvSpPr txBox="1">
            <a:spLocks/>
          </p:cNvSpPr>
          <p:nvPr/>
        </p:nvSpPr>
        <p:spPr>
          <a:xfrm>
            <a:off x="2438400" y="1295400"/>
            <a:ext cx="7534940" cy="10316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bg1"/>
                </a:solidFill>
              </a:rPr>
              <a:t>AKA: </a:t>
            </a:r>
            <a:r>
              <a:rPr lang="en-US" sz="4000" dirty="0" smtClean="0">
                <a:solidFill>
                  <a:schemeClr val="bg1"/>
                </a:solidFill>
              </a:rPr>
              <a:t>How you present </a:t>
            </a:r>
            <a:r>
              <a:rPr lang="en-US" sz="4000" dirty="0">
                <a:solidFill>
                  <a:schemeClr val="bg1"/>
                </a:solidFill>
              </a:rPr>
              <a:t>your Speech</a:t>
            </a:r>
            <a:endParaRPr lang="en-US" sz="6000" dirty="0">
              <a:solidFill>
                <a:schemeClr val="bg1"/>
              </a:solidFill>
            </a:endParaRPr>
          </a:p>
        </p:txBody>
      </p:sp>
    </p:spTree>
    <p:extLst>
      <p:ext uri="{BB962C8B-B14F-4D97-AF65-F5344CB8AC3E}">
        <p14:creationId xmlns:p14="http://schemas.microsoft.com/office/powerpoint/2010/main" val="1357864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76915" y="2521499"/>
            <a:ext cx="1143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rgbClr val="002060"/>
                </a:solidFill>
              </a:rPr>
              <a:t>1</a:t>
            </a:r>
          </a:p>
        </p:txBody>
      </p:sp>
      <p:sp>
        <p:nvSpPr>
          <p:cNvPr id="8" name="Title 1"/>
          <p:cNvSpPr txBox="1">
            <a:spLocks/>
          </p:cNvSpPr>
          <p:nvPr/>
        </p:nvSpPr>
        <p:spPr>
          <a:xfrm>
            <a:off x="1778352" y="2521499"/>
            <a:ext cx="6756875" cy="1370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Body Language</a:t>
            </a:r>
            <a:endParaRPr lang="en-US" sz="8000" dirty="0">
              <a:solidFill>
                <a:schemeClr val="bg1"/>
              </a:solidFill>
            </a:endParaRPr>
          </a:p>
        </p:txBody>
      </p:sp>
      <p:pic>
        <p:nvPicPr>
          <p:cNvPr id="2050" name="Picture 2" descr="Figure, Man, Stand, Gestures, Offer, Doll, Holzfigu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344" b="98906" l="10000" r="90000">
                        <a14:foregroundMark x1="69688" y1="6406" x2="69688" y2="6406"/>
                        <a14:foregroundMark x1="49583" y1="9219" x2="50521" y2="2344"/>
                        <a14:backgroundMark x1="50208" y1="6094" x2="50208" y2="6094"/>
                        <a14:backgroundMark x1="49583" y1="8438" x2="49583" y2="8438"/>
                        <a14:backgroundMark x1="50417" y1="4531" x2="50417" y2="4531"/>
                        <a14:backgroundMark x1="50833" y1="3125" x2="50833" y2="3125"/>
                        <a14:backgroundMark x1="49583" y1="9688" x2="49583" y2="9688"/>
                      </a14:backgroundRemoval>
                    </a14:imgEffect>
                  </a14:imgLayer>
                </a14:imgProps>
              </a:ext>
              <a:ext uri="{28A0092B-C50C-407E-A947-70E740481C1C}">
                <a14:useLocalDpi xmlns:a14="http://schemas.microsoft.com/office/drawing/2010/main" val="0"/>
              </a:ext>
            </a:extLst>
          </a:blip>
          <a:srcRect l="51787" r="10771"/>
          <a:stretch/>
        </p:blipFill>
        <p:spPr bwMode="auto">
          <a:xfrm>
            <a:off x="7793664" y="476656"/>
            <a:ext cx="342368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08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5157"/>
            <a:ext cx="10898372" cy="646331"/>
          </a:xfrm>
          <a:prstGeom prst="rect">
            <a:avLst/>
          </a:prstGeom>
          <a:noFill/>
        </p:spPr>
        <p:txBody>
          <a:bodyPr wrap="square" rtlCol="0">
            <a:spAutoFit/>
          </a:bodyPr>
          <a:lstStyle/>
          <a:p>
            <a:r>
              <a:rPr lang="en-US" sz="3600" dirty="0" smtClean="0">
                <a:solidFill>
                  <a:schemeClr val="bg1"/>
                </a:solidFill>
              </a:rPr>
              <a:t>Movement and gestures</a:t>
            </a:r>
            <a:endParaRPr lang="en-US" sz="3600" dirty="0">
              <a:solidFill>
                <a:schemeClr val="bg1"/>
              </a:solidFill>
            </a:endParaRPr>
          </a:p>
        </p:txBody>
      </p:sp>
      <p:sp>
        <p:nvSpPr>
          <p:cNvPr id="7" name="TextBox 6"/>
          <p:cNvSpPr txBox="1"/>
          <p:nvPr/>
        </p:nvSpPr>
        <p:spPr>
          <a:xfrm>
            <a:off x="733646" y="2291318"/>
            <a:ext cx="10568763" cy="3046988"/>
          </a:xfrm>
          <a:prstGeom prst="rect">
            <a:avLst/>
          </a:prstGeom>
          <a:noFill/>
        </p:spPr>
        <p:txBody>
          <a:bodyPr wrap="square" rtlCol="0">
            <a:spAutoFit/>
          </a:bodyPr>
          <a:lstStyle/>
          <a:p>
            <a:pPr>
              <a:lnSpc>
                <a:spcPct val="200000"/>
              </a:lnSpc>
            </a:pPr>
            <a:r>
              <a:rPr lang="en-US" sz="3200" dirty="0" smtClean="0">
                <a:solidFill>
                  <a:schemeClr val="bg1"/>
                </a:solidFill>
              </a:rPr>
              <a:t>Start your speech with your hands at your side</a:t>
            </a:r>
          </a:p>
          <a:p>
            <a:pPr>
              <a:lnSpc>
                <a:spcPct val="200000"/>
              </a:lnSpc>
            </a:pPr>
            <a:r>
              <a:rPr lang="en-US" sz="3200" dirty="0" smtClean="0">
                <a:solidFill>
                  <a:schemeClr val="bg1"/>
                </a:solidFill>
              </a:rPr>
              <a:t>Gesture with simple, strong hand movements</a:t>
            </a:r>
          </a:p>
          <a:p>
            <a:pPr>
              <a:lnSpc>
                <a:spcPct val="200000"/>
              </a:lnSpc>
            </a:pPr>
            <a:r>
              <a:rPr lang="en-US" sz="3200" dirty="0" smtClean="0">
                <a:solidFill>
                  <a:schemeClr val="bg1"/>
                </a:solidFill>
              </a:rPr>
              <a:t>Come out from behind the podium and walk around</a:t>
            </a:r>
            <a:endParaRPr lang="en-US" sz="3200" dirty="0">
              <a:solidFill>
                <a:schemeClr val="bg1"/>
              </a:solidFill>
            </a:endParaRP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9589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5157"/>
            <a:ext cx="10898372" cy="646331"/>
          </a:xfrm>
          <a:prstGeom prst="rect">
            <a:avLst/>
          </a:prstGeom>
          <a:noFill/>
        </p:spPr>
        <p:txBody>
          <a:bodyPr wrap="square" rtlCol="0">
            <a:spAutoFit/>
          </a:bodyPr>
          <a:lstStyle/>
          <a:p>
            <a:r>
              <a:rPr lang="en-US" sz="3600" dirty="0" smtClean="0">
                <a:solidFill>
                  <a:schemeClr val="bg1"/>
                </a:solidFill>
              </a:rPr>
              <a:t>Movement and gestures</a:t>
            </a:r>
            <a:endParaRPr lang="en-US" sz="3600" dirty="0">
              <a:solidFill>
                <a:schemeClr val="bg1"/>
              </a:solidFill>
            </a:endParaRPr>
          </a:p>
        </p:txBody>
      </p:sp>
      <p:sp>
        <p:nvSpPr>
          <p:cNvPr id="7" name="TextBox 6"/>
          <p:cNvSpPr txBox="1"/>
          <p:nvPr/>
        </p:nvSpPr>
        <p:spPr>
          <a:xfrm>
            <a:off x="1020725" y="2291318"/>
            <a:ext cx="10568763" cy="3046988"/>
          </a:xfrm>
          <a:prstGeom prst="rect">
            <a:avLst/>
          </a:prstGeom>
          <a:noFill/>
        </p:spPr>
        <p:txBody>
          <a:bodyPr wrap="square" rtlCol="0">
            <a:spAutoFit/>
          </a:bodyPr>
          <a:lstStyle/>
          <a:p>
            <a:pPr>
              <a:lnSpc>
                <a:spcPct val="200000"/>
              </a:lnSpc>
            </a:pPr>
            <a:r>
              <a:rPr lang="en-US" sz="3200" dirty="0" smtClean="0">
                <a:solidFill>
                  <a:schemeClr val="bg1"/>
                </a:solidFill>
              </a:rPr>
              <a:t>Don’t put your hands in your pockets or fiddle with your notes</a:t>
            </a:r>
          </a:p>
          <a:p>
            <a:pPr>
              <a:lnSpc>
                <a:spcPct val="200000"/>
              </a:lnSpc>
            </a:pPr>
            <a:r>
              <a:rPr lang="en-US" sz="3200" dirty="0" smtClean="0">
                <a:solidFill>
                  <a:schemeClr val="bg1"/>
                </a:solidFill>
              </a:rPr>
              <a:t>Don’t slouch or slump</a:t>
            </a:r>
          </a:p>
          <a:p>
            <a:pPr>
              <a:lnSpc>
                <a:spcPct val="200000"/>
              </a:lnSpc>
            </a:pPr>
            <a:r>
              <a:rPr lang="en-US" sz="3200" dirty="0" smtClean="0">
                <a:solidFill>
                  <a:schemeClr val="bg1"/>
                </a:solidFill>
              </a:rPr>
              <a:t>Don’t pace around the room</a:t>
            </a:r>
            <a:endParaRPr lang="en-US" sz="3200" dirty="0">
              <a:solidFill>
                <a:schemeClr val="bg1"/>
              </a:solidFill>
            </a:endParaRP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81377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5157"/>
            <a:ext cx="10898372" cy="646331"/>
          </a:xfrm>
          <a:prstGeom prst="rect">
            <a:avLst/>
          </a:prstGeom>
          <a:noFill/>
        </p:spPr>
        <p:txBody>
          <a:bodyPr wrap="square" rtlCol="0">
            <a:spAutoFit/>
          </a:bodyPr>
          <a:lstStyle/>
          <a:p>
            <a:r>
              <a:rPr lang="en-US" sz="3600" dirty="0" smtClean="0">
                <a:solidFill>
                  <a:schemeClr val="bg1"/>
                </a:solidFill>
              </a:rPr>
              <a:t>Facial Expressions Communicate Meaning</a:t>
            </a:r>
            <a:endParaRPr lang="en-US" sz="3600" dirty="0">
              <a:solidFill>
                <a:schemeClr val="bg1"/>
              </a:solidFill>
            </a:endParaRPr>
          </a:p>
        </p:txBody>
      </p:sp>
      <p:sp>
        <p:nvSpPr>
          <p:cNvPr id="7" name="TextBox 6"/>
          <p:cNvSpPr txBox="1"/>
          <p:nvPr/>
        </p:nvSpPr>
        <p:spPr>
          <a:xfrm>
            <a:off x="1020725" y="2291318"/>
            <a:ext cx="10568763" cy="3046988"/>
          </a:xfrm>
          <a:prstGeom prst="rect">
            <a:avLst/>
          </a:prstGeom>
          <a:noFill/>
        </p:spPr>
        <p:txBody>
          <a:bodyPr wrap="square" rtlCol="0">
            <a:spAutoFit/>
          </a:bodyPr>
          <a:lstStyle/>
          <a:p>
            <a:pPr>
              <a:lnSpc>
                <a:spcPct val="200000"/>
              </a:lnSpc>
            </a:pPr>
            <a:r>
              <a:rPr lang="en-US" sz="3200" dirty="0" smtClean="0">
                <a:solidFill>
                  <a:schemeClr val="bg1"/>
                </a:solidFill>
              </a:rPr>
              <a:t>Make eye contact</a:t>
            </a:r>
          </a:p>
          <a:p>
            <a:pPr>
              <a:lnSpc>
                <a:spcPct val="200000"/>
              </a:lnSpc>
            </a:pPr>
            <a:r>
              <a:rPr lang="en-US" sz="3200" dirty="0" smtClean="0">
                <a:solidFill>
                  <a:schemeClr val="bg1"/>
                </a:solidFill>
              </a:rPr>
              <a:t>Relax and smile where appropriate</a:t>
            </a:r>
          </a:p>
          <a:p>
            <a:pPr>
              <a:lnSpc>
                <a:spcPct val="200000"/>
              </a:lnSpc>
            </a:pPr>
            <a:r>
              <a:rPr lang="en-US" sz="3200" dirty="0" smtClean="0">
                <a:solidFill>
                  <a:schemeClr val="bg1"/>
                </a:solidFill>
              </a:rPr>
              <a:t>Make your facial expressions match the tone of your speech</a:t>
            </a:r>
            <a:endParaRPr lang="en-US" sz="3200" dirty="0">
              <a:solidFill>
                <a:schemeClr val="bg1"/>
              </a:solidFill>
            </a:endParaRP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31763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736110" y="2662483"/>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solidFill>
                  <a:schemeClr val="bg1"/>
                </a:solidFill>
              </a:rPr>
              <a:t>Voice</a:t>
            </a:r>
            <a:endParaRPr lang="en-US" sz="4800" dirty="0">
              <a:solidFill>
                <a:schemeClr val="bg1"/>
              </a:solidFill>
            </a:endParaRPr>
          </a:p>
        </p:txBody>
      </p:sp>
      <p:sp>
        <p:nvSpPr>
          <p:cNvPr id="20" name="Oval 19"/>
          <p:cNvSpPr/>
          <p:nvPr/>
        </p:nvSpPr>
        <p:spPr>
          <a:xfrm>
            <a:off x="1337929" y="2366324"/>
            <a:ext cx="1143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rgbClr val="002060"/>
                </a:solidFill>
              </a:rPr>
              <a:t>2</a:t>
            </a:r>
          </a:p>
        </p:txBody>
      </p:sp>
      <p:pic>
        <p:nvPicPr>
          <p:cNvPr id="3074" name="Picture 2" descr="Audio, Communication, Equipment, Isolated, Kara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9041">
            <a:off x="5982929" y="2105550"/>
            <a:ext cx="5081452" cy="3387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58101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392865" y="2350023"/>
            <a:ext cx="10185991" cy="2640419"/>
          </a:xfrm>
        </p:spPr>
        <p:txBody>
          <a:bodyPr>
            <a:noAutofit/>
          </a:bodyPr>
          <a:lstStyle/>
          <a:p>
            <a:pPr marL="0" indent="0">
              <a:lnSpc>
                <a:spcPct val="200000"/>
              </a:lnSpc>
              <a:buNone/>
            </a:pPr>
            <a:r>
              <a:rPr lang="en-US" sz="3200" dirty="0" smtClean="0">
                <a:solidFill>
                  <a:schemeClr val="bg1"/>
                </a:solidFill>
              </a:rPr>
              <a:t>Be confident and appropriately loud</a:t>
            </a:r>
          </a:p>
          <a:p>
            <a:pPr marL="0" indent="0">
              <a:lnSpc>
                <a:spcPct val="200000"/>
              </a:lnSpc>
              <a:buNone/>
            </a:pPr>
            <a:r>
              <a:rPr lang="en-US" sz="3200" dirty="0" smtClean="0">
                <a:solidFill>
                  <a:schemeClr val="bg1"/>
                </a:solidFill>
              </a:rPr>
              <a:t>Take deep breaths before your speech to calm nerves</a:t>
            </a:r>
          </a:p>
          <a:p>
            <a:pPr marL="0" indent="0">
              <a:lnSpc>
                <a:spcPct val="200000"/>
              </a:lnSpc>
              <a:buNone/>
            </a:pPr>
            <a:r>
              <a:rPr lang="en-US" sz="3200" dirty="0" smtClean="0">
                <a:solidFill>
                  <a:schemeClr val="bg1"/>
                </a:solidFill>
              </a:rPr>
              <a:t>If you are offered a microphone, use it</a:t>
            </a:r>
            <a:endParaRPr lang="en-US" sz="3200" dirty="0">
              <a:solidFill>
                <a:schemeClr val="bg1"/>
              </a:solidFill>
            </a:endParaRPr>
          </a:p>
        </p:txBody>
      </p:sp>
      <p:sp>
        <p:nvSpPr>
          <p:cNvPr id="15" name="Title 1"/>
          <p:cNvSpPr txBox="1">
            <a:spLocks/>
          </p:cNvSpPr>
          <p:nvPr/>
        </p:nvSpPr>
        <p:spPr>
          <a:xfrm>
            <a:off x="1392865" y="671555"/>
            <a:ext cx="7161028"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Your Voice is the Medium</a:t>
            </a:r>
            <a:endParaRPr lang="en-US" sz="4000" dirty="0">
              <a:solidFill>
                <a:schemeClr val="bg1"/>
              </a:solidFill>
            </a:endParaRPr>
          </a:p>
        </p:txBody>
      </p:sp>
      <p:cxnSp>
        <p:nvCxnSpPr>
          <p:cNvPr id="7" name="Straight Connector 6"/>
          <p:cNvCxnSpPr/>
          <p:nvPr/>
        </p:nvCxnSpPr>
        <p:spPr>
          <a:xfrm>
            <a:off x="1392865" y="2052083"/>
            <a:ext cx="811264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7283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392865" y="2431311"/>
            <a:ext cx="10185991" cy="2640419"/>
          </a:xfrm>
        </p:spPr>
        <p:txBody>
          <a:bodyPr>
            <a:noAutofit/>
          </a:bodyPr>
          <a:lstStyle/>
          <a:p>
            <a:pPr marL="0" indent="0">
              <a:lnSpc>
                <a:spcPct val="150000"/>
              </a:lnSpc>
              <a:buNone/>
            </a:pPr>
            <a:r>
              <a:rPr lang="en-US" sz="3200" dirty="0" smtClean="0">
                <a:solidFill>
                  <a:schemeClr val="bg1"/>
                </a:solidFill>
              </a:rPr>
              <a:t>Practice removing filler words: um, uh, like, you know. </a:t>
            </a:r>
          </a:p>
          <a:p>
            <a:pPr marL="0" indent="0">
              <a:lnSpc>
                <a:spcPct val="150000"/>
              </a:lnSpc>
              <a:buNone/>
            </a:pPr>
            <a:r>
              <a:rPr lang="en-US" sz="3200" dirty="0" smtClean="0">
                <a:solidFill>
                  <a:schemeClr val="bg1"/>
                </a:solidFill>
              </a:rPr>
              <a:t>Replace them with pauses</a:t>
            </a:r>
          </a:p>
          <a:p>
            <a:pPr marL="0" indent="0">
              <a:lnSpc>
                <a:spcPct val="150000"/>
              </a:lnSpc>
              <a:buNone/>
            </a:pPr>
            <a:r>
              <a:rPr lang="en-US" sz="3200" dirty="0">
                <a:solidFill>
                  <a:schemeClr val="bg1"/>
                </a:solidFill>
              </a:rPr>
              <a:t>Use pauses in your delivery to breathe and </a:t>
            </a:r>
            <a:r>
              <a:rPr lang="en-US" sz="3200" dirty="0" err="1" smtClean="0">
                <a:solidFill>
                  <a:schemeClr val="bg1"/>
                </a:solidFill>
              </a:rPr>
              <a:t>emphsize</a:t>
            </a:r>
            <a:endParaRPr lang="en-US" sz="3200" dirty="0">
              <a:solidFill>
                <a:schemeClr val="bg1"/>
              </a:solidFill>
            </a:endParaRPr>
          </a:p>
        </p:txBody>
      </p:sp>
      <p:sp>
        <p:nvSpPr>
          <p:cNvPr id="15" name="Title 1"/>
          <p:cNvSpPr txBox="1">
            <a:spLocks/>
          </p:cNvSpPr>
          <p:nvPr/>
        </p:nvSpPr>
        <p:spPr>
          <a:xfrm>
            <a:off x="1392865" y="639657"/>
            <a:ext cx="7161028"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Get comfortable with pauses</a:t>
            </a:r>
            <a:endParaRPr lang="en-US" sz="4000" dirty="0">
              <a:solidFill>
                <a:schemeClr val="bg1"/>
              </a:solidFill>
            </a:endParaRPr>
          </a:p>
        </p:txBody>
      </p:sp>
      <p:cxnSp>
        <p:nvCxnSpPr>
          <p:cNvPr id="7" name="Straight Connector 6"/>
          <p:cNvCxnSpPr/>
          <p:nvPr/>
        </p:nvCxnSpPr>
        <p:spPr>
          <a:xfrm>
            <a:off x="1392865" y="2052083"/>
            <a:ext cx="811264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28382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760</Words>
  <Application>Microsoft Office PowerPoint</Application>
  <PresentationFormat>Widescreen</PresentationFormat>
  <Paragraphs>95</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Texas at San Antonio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Dixson</dc:creator>
  <cp:lastModifiedBy>Mary Dixson</cp:lastModifiedBy>
  <cp:revision>15</cp:revision>
  <dcterms:created xsi:type="dcterms:W3CDTF">2017-04-03T17:24:16Z</dcterms:created>
  <dcterms:modified xsi:type="dcterms:W3CDTF">2017-06-08T15:50:11Z</dcterms:modified>
</cp:coreProperties>
</file>